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6F6FA1-D42A-4373-BED4-04C3E022EC7F}"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0407-FB27-4EC6-A0B8-D9DE01787A9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75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F6FA1-D42A-4373-BED4-04C3E022EC7F}"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3779230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F6FA1-D42A-4373-BED4-04C3E022EC7F}"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8189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6F6FA1-D42A-4373-BED4-04C3E022EC7F}"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54406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6F6FA1-D42A-4373-BED4-04C3E022EC7F}" type="datetimeFigureOut">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90407-FB27-4EC6-A0B8-D9DE01787A9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480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6F6FA1-D42A-4373-BED4-04C3E022EC7F}"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3434837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6F6FA1-D42A-4373-BED4-04C3E022EC7F}" type="datetimeFigureOut">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33227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6F6FA1-D42A-4373-BED4-04C3E022EC7F}" type="datetimeFigureOut">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397040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6F6FA1-D42A-4373-BED4-04C3E022EC7F}" type="datetimeFigureOut">
              <a:rPr lang="en-US" smtClean="0"/>
              <a:t>7/13/2021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615101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56F6FA1-D42A-4373-BED4-04C3E022EC7F}" type="datetimeFigureOut">
              <a:rPr lang="en-US" smtClean="0"/>
              <a:t>7/13/2021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3C90407-FB27-4EC6-A0B8-D9DE01787A92}" type="slidenum">
              <a:rPr lang="en-US" smtClean="0"/>
              <a:t>‹#›</a:t>
            </a:fld>
            <a:endParaRPr lang="en-US"/>
          </a:p>
        </p:txBody>
      </p:sp>
    </p:spTree>
    <p:extLst>
      <p:ext uri="{BB962C8B-B14F-4D97-AF65-F5344CB8AC3E}">
        <p14:creationId xmlns:p14="http://schemas.microsoft.com/office/powerpoint/2010/main" val="3021618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6F6FA1-D42A-4373-BED4-04C3E022EC7F}" type="datetimeFigureOut">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90407-FB27-4EC6-A0B8-D9DE01787A92}" type="slidenum">
              <a:rPr lang="en-US" smtClean="0"/>
              <a:t>‹#›</a:t>
            </a:fld>
            <a:endParaRPr lang="en-US"/>
          </a:p>
        </p:txBody>
      </p:sp>
    </p:spTree>
    <p:extLst>
      <p:ext uri="{BB962C8B-B14F-4D97-AF65-F5344CB8AC3E}">
        <p14:creationId xmlns:p14="http://schemas.microsoft.com/office/powerpoint/2010/main" val="2018233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56F6FA1-D42A-4373-BED4-04C3E022EC7F}" type="datetimeFigureOut">
              <a:rPr lang="en-US" smtClean="0"/>
              <a:t>7/13/2021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3C90407-FB27-4EC6-A0B8-D9DE01787A9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59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EB6E-11F5-4D8F-B8C7-ACB27F268342}"/>
              </a:ext>
            </a:extLst>
          </p:cNvPr>
          <p:cNvSpPr>
            <a:spLocks noGrp="1"/>
          </p:cNvSpPr>
          <p:nvPr>
            <p:ph type="ctrTitle"/>
          </p:nvPr>
        </p:nvSpPr>
        <p:spPr/>
        <p:txBody>
          <a:bodyPr>
            <a:noAutofit/>
          </a:bodyPr>
          <a:lstStyle/>
          <a:p>
            <a:r>
              <a:rPr lang="en-US" sz="5400" dirty="0"/>
              <a:t>FINAL PROJECT REPORT</a:t>
            </a:r>
            <a:br>
              <a:rPr lang="en-US" sz="5400" dirty="0"/>
            </a:br>
            <a:r>
              <a:rPr lang="en-US" sz="5400" dirty="0"/>
              <a:t>ON</a:t>
            </a:r>
            <a:br>
              <a:rPr lang="en-US" sz="5400" dirty="0"/>
            </a:br>
            <a:r>
              <a:rPr lang="en-US" sz="5400" dirty="0"/>
              <a:t>“BLOOD BANK MANAGEMENT SYSTEM”</a:t>
            </a:r>
            <a:br>
              <a:rPr lang="en-US" sz="5400" dirty="0"/>
            </a:br>
            <a:endParaRPr lang="en-US" sz="5400" dirty="0"/>
          </a:p>
        </p:txBody>
      </p:sp>
      <p:sp>
        <p:nvSpPr>
          <p:cNvPr id="3" name="Subtitle 2">
            <a:extLst>
              <a:ext uri="{FF2B5EF4-FFF2-40B4-BE49-F238E27FC236}">
                <a16:creationId xmlns:a16="http://schemas.microsoft.com/office/drawing/2014/main" id="{37BBBB57-FE61-47C7-8A35-C73E127820C1}"/>
              </a:ext>
            </a:extLst>
          </p:cNvPr>
          <p:cNvSpPr>
            <a:spLocks noGrp="1"/>
          </p:cNvSpPr>
          <p:nvPr>
            <p:ph type="subTitle" idx="1"/>
          </p:nvPr>
        </p:nvSpPr>
        <p:spPr/>
        <p:txBody>
          <a:bodyPr>
            <a:normAutofit fontScale="47500" lnSpcReduction="20000"/>
          </a:bodyPr>
          <a:lstStyle/>
          <a:p>
            <a:r>
              <a:rPr lang="en-US" dirty="0"/>
              <a:t>BACHELOR OF ENGINEERING IN</a:t>
            </a:r>
          </a:p>
          <a:p>
            <a:r>
              <a:rPr lang="en-US" dirty="0"/>
              <a:t>COMPUTER SCIENCE &amp; ENGINEERING</a:t>
            </a:r>
          </a:p>
          <a:p>
            <a:endParaRPr lang="en-US" dirty="0"/>
          </a:p>
          <a:p>
            <a:r>
              <a:rPr lang="en-US" dirty="0"/>
              <a:t>Submitted to: Er JYOTI ARORA</a:t>
            </a:r>
          </a:p>
          <a:p>
            <a:endParaRPr lang="en-US" dirty="0"/>
          </a:p>
        </p:txBody>
      </p:sp>
    </p:spTree>
    <p:extLst>
      <p:ext uri="{BB962C8B-B14F-4D97-AF65-F5344CB8AC3E}">
        <p14:creationId xmlns:p14="http://schemas.microsoft.com/office/powerpoint/2010/main" val="3401447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BA60430-5883-474A-8C56-7C9AE1A621FF}"/>
              </a:ext>
            </a:extLst>
          </p:cNvPr>
          <p:cNvPicPr>
            <a:picLocks noGrp="1" noChangeAspect="1"/>
          </p:cNvPicPr>
          <p:nvPr>
            <p:ph idx="1"/>
          </p:nvPr>
        </p:nvPicPr>
        <p:blipFill>
          <a:blip r:embed="rId2"/>
          <a:stretch>
            <a:fillRect/>
          </a:stretch>
        </p:blipFill>
        <p:spPr>
          <a:xfrm>
            <a:off x="279521" y="102448"/>
            <a:ext cx="5508720" cy="3058001"/>
          </a:xfrm>
          <a:prstGeom prst="rect">
            <a:avLst/>
          </a:prstGeom>
        </p:spPr>
      </p:pic>
      <p:pic>
        <p:nvPicPr>
          <p:cNvPr id="5" name="Picture 4">
            <a:extLst>
              <a:ext uri="{FF2B5EF4-FFF2-40B4-BE49-F238E27FC236}">
                <a16:creationId xmlns:a16="http://schemas.microsoft.com/office/drawing/2014/main" id="{E2D97C56-68DD-4171-ADC5-69AAD02423B9}"/>
              </a:ext>
            </a:extLst>
          </p:cNvPr>
          <p:cNvPicPr>
            <a:picLocks noChangeAspect="1"/>
          </p:cNvPicPr>
          <p:nvPr/>
        </p:nvPicPr>
        <p:blipFill>
          <a:blip r:embed="rId3"/>
          <a:stretch>
            <a:fillRect/>
          </a:stretch>
        </p:blipFill>
        <p:spPr>
          <a:xfrm>
            <a:off x="5915488" y="102448"/>
            <a:ext cx="5508720" cy="3058000"/>
          </a:xfrm>
          <a:prstGeom prst="rect">
            <a:avLst/>
          </a:prstGeom>
        </p:spPr>
      </p:pic>
      <p:pic>
        <p:nvPicPr>
          <p:cNvPr id="6" name="Picture 5">
            <a:extLst>
              <a:ext uri="{FF2B5EF4-FFF2-40B4-BE49-F238E27FC236}">
                <a16:creationId xmlns:a16="http://schemas.microsoft.com/office/drawing/2014/main" id="{DE8D2A82-A59C-46F2-A7EB-8B175AE5D003}"/>
              </a:ext>
            </a:extLst>
          </p:cNvPr>
          <p:cNvPicPr>
            <a:picLocks noChangeAspect="1"/>
          </p:cNvPicPr>
          <p:nvPr/>
        </p:nvPicPr>
        <p:blipFill>
          <a:blip r:embed="rId4"/>
          <a:stretch>
            <a:fillRect/>
          </a:stretch>
        </p:blipFill>
        <p:spPr>
          <a:xfrm>
            <a:off x="279520" y="3255390"/>
            <a:ext cx="5508719" cy="3058000"/>
          </a:xfrm>
          <a:prstGeom prst="rect">
            <a:avLst/>
          </a:prstGeom>
        </p:spPr>
      </p:pic>
      <p:pic>
        <p:nvPicPr>
          <p:cNvPr id="7" name="Picture 6">
            <a:extLst>
              <a:ext uri="{FF2B5EF4-FFF2-40B4-BE49-F238E27FC236}">
                <a16:creationId xmlns:a16="http://schemas.microsoft.com/office/drawing/2014/main" id="{9D6940F9-A1CF-4B10-83FD-17BF366100A2}"/>
              </a:ext>
            </a:extLst>
          </p:cNvPr>
          <p:cNvPicPr>
            <a:picLocks noChangeAspect="1"/>
          </p:cNvPicPr>
          <p:nvPr/>
        </p:nvPicPr>
        <p:blipFill>
          <a:blip r:embed="rId5"/>
          <a:stretch>
            <a:fillRect/>
          </a:stretch>
        </p:blipFill>
        <p:spPr>
          <a:xfrm>
            <a:off x="5915489" y="3255391"/>
            <a:ext cx="5508719" cy="3058000"/>
          </a:xfrm>
          <a:prstGeom prst="rect">
            <a:avLst/>
          </a:prstGeom>
        </p:spPr>
      </p:pic>
    </p:spTree>
    <p:extLst>
      <p:ext uri="{BB962C8B-B14F-4D97-AF65-F5344CB8AC3E}">
        <p14:creationId xmlns:p14="http://schemas.microsoft.com/office/powerpoint/2010/main" val="3208656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5644-8B77-4ED0-9564-14F380F54AE5}"/>
              </a:ext>
            </a:extLst>
          </p:cNvPr>
          <p:cNvSpPr>
            <a:spLocks noGrp="1"/>
          </p:cNvSpPr>
          <p:nvPr>
            <p:ph type="title"/>
          </p:nvPr>
        </p:nvSpPr>
        <p:spPr/>
        <p:txBody>
          <a:bodyPr/>
          <a:lstStyle/>
          <a:p>
            <a:r>
              <a:rPr lang="en-US" dirty="0"/>
              <a:t>Code:</a:t>
            </a:r>
          </a:p>
        </p:txBody>
      </p:sp>
      <p:pic>
        <p:nvPicPr>
          <p:cNvPr id="4" name="Content Placeholder 3">
            <a:extLst>
              <a:ext uri="{FF2B5EF4-FFF2-40B4-BE49-F238E27FC236}">
                <a16:creationId xmlns:a16="http://schemas.microsoft.com/office/drawing/2014/main" id="{915F09EA-F190-4DF0-B345-376CBC29A719}"/>
              </a:ext>
            </a:extLst>
          </p:cNvPr>
          <p:cNvPicPr>
            <a:picLocks noGrp="1" noChangeAspect="1"/>
          </p:cNvPicPr>
          <p:nvPr>
            <p:ph idx="1"/>
          </p:nvPr>
        </p:nvPicPr>
        <p:blipFill>
          <a:blip r:embed="rId2"/>
          <a:stretch>
            <a:fillRect/>
          </a:stretch>
        </p:blipFill>
        <p:spPr>
          <a:xfrm>
            <a:off x="1032342" y="1737360"/>
            <a:ext cx="2941895" cy="3299779"/>
          </a:xfrm>
          <a:prstGeom prst="rect">
            <a:avLst/>
          </a:prstGeom>
        </p:spPr>
      </p:pic>
      <p:pic>
        <p:nvPicPr>
          <p:cNvPr id="5" name="Picture 4">
            <a:extLst>
              <a:ext uri="{FF2B5EF4-FFF2-40B4-BE49-F238E27FC236}">
                <a16:creationId xmlns:a16="http://schemas.microsoft.com/office/drawing/2014/main" id="{6BD4D468-9A76-447E-BBCC-1976627E2E61}"/>
              </a:ext>
            </a:extLst>
          </p:cNvPr>
          <p:cNvPicPr>
            <a:picLocks noChangeAspect="1"/>
          </p:cNvPicPr>
          <p:nvPr/>
        </p:nvPicPr>
        <p:blipFill>
          <a:blip r:embed="rId3"/>
          <a:stretch>
            <a:fillRect/>
          </a:stretch>
        </p:blipFill>
        <p:spPr>
          <a:xfrm>
            <a:off x="4207702" y="1696241"/>
            <a:ext cx="2238171" cy="3340898"/>
          </a:xfrm>
          <a:prstGeom prst="rect">
            <a:avLst/>
          </a:prstGeom>
        </p:spPr>
      </p:pic>
      <p:pic>
        <p:nvPicPr>
          <p:cNvPr id="6" name="Picture 5">
            <a:extLst>
              <a:ext uri="{FF2B5EF4-FFF2-40B4-BE49-F238E27FC236}">
                <a16:creationId xmlns:a16="http://schemas.microsoft.com/office/drawing/2014/main" id="{EEA394E6-C7CF-4689-86F8-E6F3A64BD8C3}"/>
              </a:ext>
            </a:extLst>
          </p:cNvPr>
          <p:cNvPicPr>
            <a:picLocks noChangeAspect="1"/>
          </p:cNvPicPr>
          <p:nvPr/>
        </p:nvPicPr>
        <p:blipFill>
          <a:blip r:embed="rId4"/>
          <a:stretch>
            <a:fillRect/>
          </a:stretch>
        </p:blipFill>
        <p:spPr>
          <a:xfrm>
            <a:off x="6510811" y="1716800"/>
            <a:ext cx="2850730" cy="3340898"/>
          </a:xfrm>
          <a:prstGeom prst="rect">
            <a:avLst/>
          </a:prstGeom>
        </p:spPr>
      </p:pic>
      <p:pic>
        <p:nvPicPr>
          <p:cNvPr id="7" name="Picture 6">
            <a:extLst>
              <a:ext uri="{FF2B5EF4-FFF2-40B4-BE49-F238E27FC236}">
                <a16:creationId xmlns:a16="http://schemas.microsoft.com/office/drawing/2014/main" id="{9DE54CBF-EB05-4D33-8A61-83EA968933D8}"/>
              </a:ext>
            </a:extLst>
          </p:cNvPr>
          <p:cNvPicPr>
            <a:picLocks noChangeAspect="1"/>
          </p:cNvPicPr>
          <p:nvPr/>
        </p:nvPicPr>
        <p:blipFill>
          <a:blip r:embed="rId5"/>
          <a:stretch>
            <a:fillRect/>
          </a:stretch>
        </p:blipFill>
        <p:spPr>
          <a:xfrm>
            <a:off x="9556295" y="1763963"/>
            <a:ext cx="2353580" cy="3340898"/>
          </a:xfrm>
          <a:prstGeom prst="rect">
            <a:avLst/>
          </a:prstGeom>
        </p:spPr>
      </p:pic>
    </p:spTree>
    <p:extLst>
      <p:ext uri="{BB962C8B-B14F-4D97-AF65-F5344CB8AC3E}">
        <p14:creationId xmlns:p14="http://schemas.microsoft.com/office/powerpoint/2010/main" val="1360468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ED2D35-3383-4885-BE07-67C44659BEF3}"/>
              </a:ext>
            </a:extLst>
          </p:cNvPr>
          <p:cNvPicPr>
            <a:picLocks noGrp="1" noChangeAspect="1"/>
          </p:cNvPicPr>
          <p:nvPr>
            <p:ph idx="1"/>
          </p:nvPr>
        </p:nvPicPr>
        <p:blipFill>
          <a:blip r:embed="rId2"/>
          <a:stretch>
            <a:fillRect/>
          </a:stretch>
        </p:blipFill>
        <p:spPr>
          <a:xfrm>
            <a:off x="916932" y="88102"/>
            <a:ext cx="2403315" cy="3340898"/>
          </a:xfrm>
          <a:prstGeom prst="rect">
            <a:avLst/>
          </a:prstGeom>
        </p:spPr>
      </p:pic>
      <p:pic>
        <p:nvPicPr>
          <p:cNvPr id="5" name="Picture 4">
            <a:extLst>
              <a:ext uri="{FF2B5EF4-FFF2-40B4-BE49-F238E27FC236}">
                <a16:creationId xmlns:a16="http://schemas.microsoft.com/office/drawing/2014/main" id="{E386E4CA-4297-4B91-A12C-B7550678323B}"/>
              </a:ext>
            </a:extLst>
          </p:cNvPr>
          <p:cNvPicPr>
            <a:picLocks noChangeAspect="1"/>
          </p:cNvPicPr>
          <p:nvPr/>
        </p:nvPicPr>
        <p:blipFill>
          <a:blip r:embed="rId3"/>
          <a:stretch>
            <a:fillRect/>
          </a:stretch>
        </p:blipFill>
        <p:spPr>
          <a:xfrm>
            <a:off x="3727624" y="88102"/>
            <a:ext cx="2628787" cy="3340898"/>
          </a:xfrm>
          <a:prstGeom prst="rect">
            <a:avLst/>
          </a:prstGeom>
        </p:spPr>
      </p:pic>
      <p:pic>
        <p:nvPicPr>
          <p:cNvPr id="6" name="Picture 5">
            <a:extLst>
              <a:ext uri="{FF2B5EF4-FFF2-40B4-BE49-F238E27FC236}">
                <a16:creationId xmlns:a16="http://schemas.microsoft.com/office/drawing/2014/main" id="{C4EB1528-641B-42F8-9C75-A4E38DC8B2A0}"/>
              </a:ext>
            </a:extLst>
          </p:cNvPr>
          <p:cNvPicPr>
            <a:picLocks noChangeAspect="1"/>
          </p:cNvPicPr>
          <p:nvPr/>
        </p:nvPicPr>
        <p:blipFill>
          <a:blip r:embed="rId4"/>
          <a:stretch>
            <a:fillRect/>
          </a:stretch>
        </p:blipFill>
        <p:spPr>
          <a:xfrm>
            <a:off x="6675011" y="88102"/>
            <a:ext cx="2690932" cy="3340898"/>
          </a:xfrm>
          <a:prstGeom prst="rect">
            <a:avLst/>
          </a:prstGeom>
        </p:spPr>
      </p:pic>
      <p:pic>
        <p:nvPicPr>
          <p:cNvPr id="7" name="Picture 6">
            <a:extLst>
              <a:ext uri="{FF2B5EF4-FFF2-40B4-BE49-F238E27FC236}">
                <a16:creationId xmlns:a16="http://schemas.microsoft.com/office/drawing/2014/main" id="{7E73CFA5-A951-4ABE-91B2-7C3B95CE0D6B}"/>
              </a:ext>
            </a:extLst>
          </p:cNvPr>
          <p:cNvPicPr>
            <a:picLocks noChangeAspect="1"/>
          </p:cNvPicPr>
          <p:nvPr/>
        </p:nvPicPr>
        <p:blipFill>
          <a:blip r:embed="rId5"/>
          <a:stretch>
            <a:fillRect/>
          </a:stretch>
        </p:blipFill>
        <p:spPr>
          <a:xfrm>
            <a:off x="9595766" y="88102"/>
            <a:ext cx="2403316" cy="3340898"/>
          </a:xfrm>
          <a:prstGeom prst="rect">
            <a:avLst/>
          </a:prstGeom>
        </p:spPr>
      </p:pic>
      <p:pic>
        <p:nvPicPr>
          <p:cNvPr id="8" name="Picture 7">
            <a:extLst>
              <a:ext uri="{FF2B5EF4-FFF2-40B4-BE49-F238E27FC236}">
                <a16:creationId xmlns:a16="http://schemas.microsoft.com/office/drawing/2014/main" id="{D3B2D448-C545-4D21-9FDF-EABE30FA74E2}"/>
              </a:ext>
            </a:extLst>
          </p:cNvPr>
          <p:cNvPicPr>
            <a:picLocks noChangeAspect="1"/>
          </p:cNvPicPr>
          <p:nvPr/>
        </p:nvPicPr>
        <p:blipFill>
          <a:blip r:embed="rId6"/>
          <a:stretch>
            <a:fillRect/>
          </a:stretch>
        </p:blipFill>
        <p:spPr>
          <a:xfrm>
            <a:off x="916931" y="3453749"/>
            <a:ext cx="2403315" cy="2823099"/>
          </a:xfrm>
          <a:prstGeom prst="rect">
            <a:avLst/>
          </a:prstGeom>
        </p:spPr>
      </p:pic>
      <p:pic>
        <p:nvPicPr>
          <p:cNvPr id="9" name="Picture 8">
            <a:extLst>
              <a:ext uri="{FF2B5EF4-FFF2-40B4-BE49-F238E27FC236}">
                <a16:creationId xmlns:a16="http://schemas.microsoft.com/office/drawing/2014/main" id="{C371A007-B123-4453-AAE9-D82591EA8786}"/>
              </a:ext>
            </a:extLst>
          </p:cNvPr>
          <p:cNvPicPr>
            <a:picLocks noChangeAspect="1"/>
          </p:cNvPicPr>
          <p:nvPr/>
        </p:nvPicPr>
        <p:blipFill>
          <a:blip r:embed="rId7"/>
          <a:stretch>
            <a:fillRect/>
          </a:stretch>
        </p:blipFill>
        <p:spPr>
          <a:xfrm>
            <a:off x="3727623" y="3453749"/>
            <a:ext cx="2628787" cy="2823099"/>
          </a:xfrm>
          <a:prstGeom prst="rect">
            <a:avLst/>
          </a:prstGeom>
        </p:spPr>
      </p:pic>
      <p:pic>
        <p:nvPicPr>
          <p:cNvPr id="10" name="Picture 9">
            <a:extLst>
              <a:ext uri="{FF2B5EF4-FFF2-40B4-BE49-F238E27FC236}">
                <a16:creationId xmlns:a16="http://schemas.microsoft.com/office/drawing/2014/main" id="{04B4796F-5E3C-454A-ABD4-C7A8B28DA62E}"/>
              </a:ext>
            </a:extLst>
          </p:cNvPr>
          <p:cNvPicPr>
            <a:picLocks noChangeAspect="1"/>
          </p:cNvPicPr>
          <p:nvPr/>
        </p:nvPicPr>
        <p:blipFill>
          <a:blip r:embed="rId8"/>
          <a:stretch>
            <a:fillRect/>
          </a:stretch>
        </p:blipFill>
        <p:spPr>
          <a:xfrm>
            <a:off x="6675011" y="3524435"/>
            <a:ext cx="2690932" cy="2823099"/>
          </a:xfrm>
          <a:prstGeom prst="rect">
            <a:avLst/>
          </a:prstGeom>
        </p:spPr>
      </p:pic>
      <p:pic>
        <p:nvPicPr>
          <p:cNvPr id="11" name="Picture 10">
            <a:extLst>
              <a:ext uri="{FF2B5EF4-FFF2-40B4-BE49-F238E27FC236}">
                <a16:creationId xmlns:a16="http://schemas.microsoft.com/office/drawing/2014/main" id="{F7D10D2E-E142-40CD-B9FF-EBB267F0E2C9}"/>
              </a:ext>
            </a:extLst>
          </p:cNvPr>
          <p:cNvPicPr>
            <a:picLocks noChangeAspect="1"/>
          </p:cNvPicPr>
          <p:nvPr/>
        </p:nvPicPr>
        <p:blipFill>
          <a:blip r:embed="rId9"/>
          <a:stretch>
            <a:fillRect/>
          </a:stretch>
        </p:blipFill>
        <p:spPr>
          <a:xfrm>
            <a:off x="9595766" y="3524435"/>
            <a:ext cx="2403316" cy="2752413"/>
          </a:xfrm>
          <a:prstGeom prst="rect">
            <a:avLst/>
          </a:prstGeom>
        </p:spPr>
      </p:pic>
    </p:spTree>
    <p:extLst>
      <p:ext uri="{BB962C8B-B14F-4D97-AF65-F5344CB8AC3E}">
        <p14:creationId xmlns:p14="http://schemas.microsoft.com/office/powerpoint/2010/main" val="1324633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EC08-4478-4A83-948D-BB5347FC8518}"/>
              </a:ext>
            </a:extLst>
          </p:cNvPr>
          <p:cNvSpPr>
            <a:spLocks noGrp="1"/>
          </p:cNvSpPr>
          <p:nvPr>
            <p:ph type="title"/>
          </p:nvPr>
        </p:nvSpPr>
        <p:spPr/>
        <p:txBody>
          <a:bodyPr>
            <a:normAutofit fontScale="90000"/>
          </a:bodyPr>
          <a:lstStyle/>
          <a:p>
            <a:r>
              <a:rPr lang="en-US" dirty="0"/>
              <a:t>Class D</a:t>
            </a:r>
            <a:br>
              <a:rPr lang="en-US" dirty="0"/>
            </a:br>
            <a:r>
              <a:rPr lang="en-US" dirty="0"/>
              <a:t>Future scope</a:t>
            </a:r>
            <a:br>
              <a:rPr lang="en-US" dirty="0"/>
            </a:br>
            <a:endParaRPr lang="en-US" dirty="0"/>
          </a:p>
        </p:txBody>
      </p:sp>
      <p:sp>
        <p:nvSpPr>
          <p:cNvPr id="3" name="Content Placeholder 2">
            <a:extLst>
              <a:ext uri="{FF2B5EF4-FFF2-40B4-BE49-F238E27FC236}">
                <a16:creationId xmlns:a16="http://schemas.microsoft.com/office/drawing/2014/main" id="{BBE02B12-A2F8-420F-AE4B-B7C895B4DE1C}"/>
              </a:ext>
            </a:extLst>
          </p:cNvPr>
          <p:cNvSpPr>
            <a:spLocks noGrp="1"/>
          </p:cNvSpPr>
          <p:nvPr>
            <p:ph idx="1"/>
          </p:nvPr>
        </p:nvSpPr>
        <p:spPr/>
        <p:txBody>
          <a:bodyPr/>
          <a:lstStyle/>
          <a:p>
            <a:r>
              <a:rPr lang="en-US" dirty="0"/>
              <a:t>Although it’s a fully working model there are still a lot of improvements to be made such as </a:t>
            </a:r>
          </a:p>
          <a:p>
            <a:r>
              <a:rPr lang="en-US" dirty="0"/>
              <a:t>•	Putting up more information about other blood banks located near the user in India as well as in abroad</a:t>
            </a:r>
          </a:p>
          <a:p>
            <a:r>
              <a:rPr lang="en-US" dirty="0"/>
              <a:t>•	Putting Ai’s bot feature to interact with the user to guide him /her how to operate the website and to clear doubts.</a:t>
            </a:r>
          </a:p>
          <a:p>
            <a:endParaRPr lang="en-US" dirty="0"/>
          </a:p>
        </p:txBody>
      </p:sp>
    </p:spTree>
    <p:extLst>
      <p:ext uri="{BB962C8B-B14F-4D97-AF65-F5344CB8AC3E}">
        <p14:creationId xmlns:p14="http://schemas.microsoft.com/office/powerpoint/2010/main" val="70406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5FE4-C7D4-4F2C-B3E5-1A2D3F5DCF7B}"/>
              </a:ext>
            </a:extLst>
          </p:cNvPr>
          <p:cNvSpPr>
            <a:spLocks noGrp="1"/>
          </p:cNvSpPr>
          <p:nvPr>
            <p:ph type="title"/>
          </p:nvPr>
        </p:nvSpPr>
        <p:spPr/>
        <p:txBody>
          <a:bodyPr>
            <a:normAutofit fontScale="90000"/>
          </a:bodyPr>
          <a:lstStyle/>
          <a:p>
            <a:br>
              <a:rPr lang="en-US" dirty="0"/>
            </a:br>
            <a:r>
              <a:rPr lang="en-US" dirty="0"/>
              <a:t>Submitted By:</a:t>
            </a:r>
            <a:br>
              <a:rPr lang="en-US" dirty="0"/>
            </a:br>
            <a:endParaRPr lang="en-US" dirty="0"/>
          </a:p>
        </p:txBody>
      </p:sp>
      <p:sp>
        <p:nvSpPr>
          <p:cNvPr id="3" name="Content Placeholder 2">
            <a:extLst>
              <a:ext uri="{FF2B5EF4-FFF2-40B4-BE49-F238E27FC236}">
                <a16:creationId xmlns:a16="http://schemas.microsoft.com/office/drawing/2014/main" id="{7C22BF13-16F7-4AAF-AF83-CDEE4FCAF63E}"/>
              </a:ext>
            </a:extLst>
          </p:cNvPr>
          <p:cNvSpPr>
            <a:spLocks noGrp="1"/>
          </p:cNvSpPr>
          <p:nvPr>
            <p:ph idx="1"/>
          </p:nvPr>
        </p:nvSpPr>
        <p:spPr/>
        <p:txBody>
          <a:bodyPr/>
          <a:lstStyle/>
          <a:p>
            <a:r>
              <a:rPr lang="en-US" dirty="0"/>
              <a:t>DIBYAJYOTI DEV RAY (20BCS2860)</a:t>
            </a:r>
          </a:p>
          <a:p>
            <a:r>
              <a:rPr lang="en-US" dirty="0"/>
              <a:t>RITIK CHAUHAN (20BCS2849)</a:t>
            </a:r>
          </a:p>
          <a:p>
            <a:endParaRPr lang="en-US" dirty="0"/>
          </a:p>
        </p:txBody>
      </p:sp>
    </p:spTree>
    <p:extLst>
      <p:ext uri="{BB962C8B-B14F-4D97-AF65-F5344CB8AC3E}">
        <p14:creationId xmlns:p14="http://schemas.microsoft.com/office/powerpoint/2010/main" val="314592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0B65-5FF4-4760-89AC-BCE99C3B3BDF}"/>
              </a:ext>
            </a:extLst>
          </p:cNvPr>
          <p:cNvSpPr>
            <a:spLocks noGrp="1"/>
          </p:cNvSpPr>
          <p:nvPr>
            <p:ph type="title"/>
          </p:nvPr>
        </p:nvSpPr>
        <p:spPr/>
        <p:txBody>
          <a:bodyPr/>
          <a:lstStyle/>
          <a:p>
            <a:r>
              <a:rPr lang="en-US" dirty="0"/>
              <a:t> Contents</a:t>
            </a:r>
          </a:p>
        </p:txBody>
      </p:sp>
      <p:sp>
        <p:nvSpPr>
          <p:cNvPr id="3" name="Content Placeholder 2">
            <a:extLst>
              <a:ext uri="{FF2B5EF4-FFF2-40B4-BE49-F238E27FC236}">
                <a16:creationId xmlns:a16="http://schemas.microsoft.com/office/drawing/2014/main" id="{11E3E539-E4B4-492E-BD23-7C1D4C624C68}"/>
              </a:ext>
            </a:extLst>
          </p:cNvPr>
          <p:cNvSpPr>
            <a:spLocks noGrp="1"/>
          </p:cNvSpPr>
          <p:nvPr>
            <p:ph idx="1"/>
          </p:nvPr>
        </p:nvSpPr>
        <p:spPr/>
        <p:txBody>
          <a:bodyPr/>
          <a:lstStyle/>
          <a:p>
            <a:r>
              <a:rPr lang="en-US" dirty="0"/>
              <a:t>CLASS A (BRIEF INRO &amp; REQUIREMENTS)</a:t>
            </a:r>
          </a:p>
          <a:p>
            <a:r>
              <a:rPr lang="en-US" dirty="0"/>
              <a:t>CLASS B (SCOPE OF THE PROJECT)</a:t>
            </a:r>
          </a:p>
          <a:p>
            <a:r>
              <a:rPr lang="en-US" dirty="0"/>
              <a:t>CLASS C (RESULTS)</a:t>
            </a:r>
          </a:p>
          <a:p>
            <a:r>
              <a:rPr lang="en-US" dirty="0"/>
              <a:t>CLASS D (FUTURE SCOPE)</a:t>
            </a:r>
          </a:p>
          <a:p>
            <a:endParaRPr lang="en-US" dirty="0"/>
          </a:p>
        </p:txBody>
      </p:sp>
    </p:spTree>
    <p:extLst>
      <p:ext uri="{BB962C8B-B14F-4D97-AF65-F5344CB8AC3E}">
        <p14:creationId xmlns:p14="http://schemas.microsoft.com/office/powerpoint/2010/main" val="482753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572F-0948-48C1-8EFC-34EE656417A2}"/>
              </a:ext>
            </a:extLst>
          </p:cNvPr>
          <p:cNvSpPr>
            <a:spLocks noGrp="1"/>
          </p:cNvSpPr>
          <p:nvPr>
            <p:ph type="title"/>
          </p:nvPr>
        </p:nvSpPr>
        <p:spPr/>
        <p:txBody>
          <a:bodyPr>
            <a:normAutofit fontScale="90000"/>
          </a:bodyPr>
          <a:lstStyle/>
          <a:p>
            <a:r>
              <a:rPr lang="en-US" dirty="0"/>
              <a:t>CLASS A</a:t>
            </a:r>
            <a:br>
              <a:rPr lang="en-US" dirty="0"/>
            </a:br>
            <a:r>
              <a:rPr lang="en-US" dirty="0"/>
              <a:t>BRIEF INTRODUCTION</a:t>
            </a:r>
            <a:br>
              <a:rPr lang="en-US" dirty="0"/>
            </a:br>
            <a:endParaRPr lang="en-US" dirty="0"/>
          </a:p>
        </p:txBody>
      </p:sp>
      <p:sp>
        <p:nvSpPr>
          <p:cNvPr id="3" name="Content Placeholder 2">
            <a:extLst>
              <a:ext uri="{FF2B5EF4-FFF2-40B4-BE49-F238E27FC236}">
                <a16:creationId xmlns:a16="http://schemas.microsoft.com/office/drawing/2014/main" id="{4D54C0C7-A9A4-43B1-83AD-346E0CE41411}"/>
              </a:ext>
            </a:extLst>
          </p:cNvPr>
          <p:cNvSpPr>
            <a:spLocks noGrp="1"/>
          </p:cNvSpPr>
          <p:nvPr>
            <p:ph idx="1"/>
          </p:nvPr>
        </p:nvSpPr>
        <p:spPr/>
        <p:txBody>
          <a:bodyPr>
            <a:normAutofit fontScale="85000" lnSpcReduction="20000"/>
          </a:bodyPr>
          <a:lstStyle/>
          <a:p>
            <a:r>
              <a:rPr lang="en-US" dirty="0"/>
              <a:t>BLOOD BANK MANAGEMENT SYSTEM is a ‘WEBSITE’ designed to maintain day to day transactions in a blood bank. This website helps to register all the donors, Blood collection details etc. Blood banks collect, store, and provide blood. Typically, these banks collect blood from voluntary blood donors. The banks then sort blood by type, check blood to make sure it is free of disease and then store it for future use. The main mission of a blood bank is to provide life-saving blood to hospitals and other health care facilities. Blood cannot be created by any means, it can only be collected from the Humans i.e., donors. A blood bank is a bank of blood or blood components, gathered as a result of blood donation, stored and preserved for later use in blood transfusion. To satisfy blood necessity, to buy, sale and stock.</a:t>
            </a:r>
          </a:p>
          <a:p>
            <a:endParaRPr lang="en-US" dirty="0"/>
          </a:p>
          <a:p>
            <a:r>
              <a:rPr lang="en-US" dirty="0"/>
              <a:t>What the purpose?</a:t>
            </a:r>
          </a:p>
          <a:p>
            <a:r>
              <a:rPr lang="en-US" dirty="0"/>
              <a:t>Online Blood Bank aims to serving for human welfare. We have all the information; you will need. It is very easy to use. It saves a lot of time. The portal acts as an office that is open 24/7</a:t>
            </a:r>
          </a:p>
          <a:p>
            <a:r>
              <a:rPr lang="en-US" dirty="0"/>
              <a:t> Many people are ready to help you, willing to donate blood for you anytime. Search the blood group you need. You can help us by registering on Online Blood Bank if you are willing to donate your blood when needed. As a proud member of Blood Bank and a responsible human being, you can help someone in need. So, donate blood in online.</a:t>
            </a:r>
          </a:p>
          <a:p>
            <a:endParaRPr lang="en-US" dirty="0"/>
          </a:p>
        </p:txBody>
      </p:sp>
    </p:spTree>
    <p:extLst>
      <p:ext uri="{BB962C8B-B14F-4D97-AF65-F5344CB8AC3E}">
        <p14:creationId xmlns:p14="http://schemas.microsoft.com/office/powerpoint/2010/main" val="377250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DB134-0675-499A-9493-D24940907DD4}"/>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9CF9160-176F-424C-8516-B2514BCA539B}"/>
              </a:ext>
            </a:extLst>
          </p:cNvPr>
          <p:cNvSpPr>
            <a:spLocks noGrp="1"/>
          </p:cNvSpPr>
          <p:nvPr>
            <p:ph idx="1"/>
          </p:nvPr>
        </p:nvSpPr>
        <p:spPr/>
        <p:txBody>
          <a:bodyPr>
            <a:normAutofit fontScale="77500" lnSpcReduction="20000"/>
          </a:bodyPr>
          <a:lstStyle/>
          <a:p>
            <a:r>
              <a:rPr lang="en-US" dirty="0"/>
              <a:t>Software:</a:t>
            </a:r>
          </a:p>
          <a:p>
            <a:endParaRPr lang="en-US" dirty="0"/>
          </a:p>
          <a:p>
            <a:r>
              <a:rPr lang="en-US" dirty="0"/>
              <a:t>HTML</a:t>
            </a:r>
          </a:p>
          <a:p>
            <a:endParaRPr lang="en-US" dirty="0"/>
          </a:p>
          <a:p>
            <a:r>
              <a:rPr lang="en-US" dirty="0"/>
              <a:t>HTML stands for Hyper Text Markup Language. It is the standard markup language for creating Web pages. It describes the structure of a Web page. It consists of a series of elements. HTML elements tell the browser how to display the content.HTML elements label pieces of content such as “this is a heading”, “this is a paragraph”, “this is a link”, etc.</a:t>
            </a:r>
          </a:p>
          <a:p>
            <a:r>
              <a:rPr lang="en-US" dirty="0"/>
              <a:t>Hypertext Markup Language (HTML) is the standard markup language for documents designed to be displayed in a web browser. It can be assisted by technologies such as Cascading Style Sheets (CSS) and scripting languages such as JavaScript</a:t>
            </a:r>
          </a:p>
          <a:p>
            <a:r>
              <a:rPr lang="en-US" dirty="0"/>
              <a:t>CSS</a:t>
            </a:r>
          </a:p>
          <a:p>
            <a:r>
              <a:rPr lang="en-US" dirty="0"/>
              <a:t>CSS stands for Cascading Style Sheets. CSS describes how HTML elements are to be displayed on screen, paper, or in other media. CSS saves a lot of work. It can control the layout of multiple web pages all at once. External stylesheets are stored in CSS files</a:t>
            </a:r>
          </a:p>
          <a:p>
            <a:endParaRPr lang="en-US" dirty="0"/>
          </a:p>
          <a:p>
            <a:endParaRPr lang="en-US" dirty="0"/>
          </a:p>
          <a:p>
            <a:endParaRPr lang="en-US" dirty="0"/>
          </a:p>
        </p:txBody>
      </p:sp>
    </p:spTree>
    <p:extLst>
      <p:ext uri="{BB962C8B-B14F-4D97-AF65-F5344CB8AC3E}">
        <p14:creationId xmlns:p14="http://schemas.microsoft.com/office/powerpoint/2010/main" val="3582105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36BC5A-7FD7-4547-86D1-A1F3F420A94C}"/>
              </a:ext>
            </a:extLst>
          </p:cNvPr>
          <p:cNvSpPr>
            <a:spLocks noGrp="1"/>
          </p:cNvSpPr>
          <p:nvPr>
            <p:ph idx="1"/>
          </p:nvPr>
        </p:nvSpPr>
        <p:spPr>
          <a:xfrm>
            <a:off x="1097280" y="976544"/>
            <a:ext cx="10026440" cy="4892550"/>
          </a:xfrm>
        </p:spPr>
        <p:txBody>
          <a:bodyPr>
            <a:normAutofit fontScale="85000" lnSpcReduction="10000"/>
          </a:bodyPr>
          <a:lstStyle/>
          <a:p>
            <a:endParaRPr lang="en-US" dirty="0"/>
          </a:p>
          <a:p>
            <a:r>
              <a:rPr lang="en-US" dirty="0"/>
              <a:t>PHP</a:t>
            </a:r>
          </a:p>
          <a:p>
            <a:r>
              <a:rPr lang="en-US" dirty="0"/>
              <a:t>PHP is a general-purpose scripting language that is especially suited to web development. It was originally created by Danish-Canadian programmer Rasmus </a:t>
            </a:r>
            <a:r>
              <a:rPr lang="en-US" dirty="0" err="1"/>
              <a:t>Lerdorf</a:t>
            </a:r>
            <a:r>
              <a:rPr lang="en-US" dirty="0"/>
              <a:t> in 1994; the PHP reference implementation is now produced by The PHP Group. PHP originally stood for Personal Home Page,[7] but it now stands for the recursive initialism PHP: Hypertext Preprocessor.</a:t>
            </a:r>
          </a:p>
          <a:p>
            <a:endParaRPr lang="en-US" dirty="0"/>
          </a:p>
          <a:p>
            <a:r>
              <a:rPr lang="en-US" dirty="0"/>
              <a:t>MY SQL</a:t>
            </a:r>
          </a:p>
          <a:p>
            <a:endParaRPr lang="en-US" dirty="0"/>
          </a:p>
          <a:p>
            <a:r>
              <a:rPr lang="en-US" dirty="0"/>
              <a:t>SQL is a standard language for accessing and manipulating databases. SQL stands for Structured Query Language. SQL lets you access and manipulate databases. SQL became a standard of the American National Standards Institute (ANSI) in 1986, and of the International Organization for Standardization (ISO) in 1987</a:t>
            </a:r>
          </a:p>
          <a:p>
            <a:endParaRPr lang="en-US" dirty="0"/>
          </a:p>
          <a:p>
            <a:r>
              <a:rPr lang="en-US" dirty="0"/>
              <a:t>SQL can execute queries against a database, retrieve data, insert records in a database, update records, delete records, create new databases, create new tables in a database, create stored procedures in a database, create views in a database, set permissions on tables, procedures, and views</a:t>
            </a:r>
          </a:p>
          <a:p>
            <a:endParaRPr lang="en-US" dirty="0"/>
          </a:p>
          <a:p>
            <a:endParaRPr lang="en-US" dirty="0"/>
          </a:p>
        </p:txBody>
      </p:sp>
    </p:spTree>
    <p:extLst>
      <p:ext uri="{BB962C8B-B14F-4D97-AF65-F5344CB8AC3E}">
        <p14:creationId xmlns:p14="http://schemas.microsoft.com/office/powerpoint/2010/main" val="211283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C100-BB33-4F6B-A0AF-72114D9F7478}"/>
              </a:ext>
            </a:extLst>
          </p:cNvPr>
          <p:cNvSpPr>
            <a:spLocks noGrp="1"/>
          </p:cNvSpPr>
          <p:nvPr>
            <p:ph type="title"/>
          </p:nvPr>
        </p:nvSpPr>
        <p:spPr/>
        <p:txBody>
          <a:bodyPr>
            <a:normAutofit fontScale="90000"/>
          </a:bodyPr>
          <a:lstStyle/>
          <a:p>
            <a:br>
              <a:rPr lang="en-US" dirty="0"/>
            </a:br>
            <a:r>
              <a:rPr lang="en-US" dirty="0"/>
              <a:t>Class B</a:t>
            </a:r>
            <a:br>
              <a:rPr lang="en-US" dirty="0"/>
            </a:br>
            <a:r>
              <a:rPr lang="en-US" dirty="0"/>
              <a:t>SCOPE OF THE PROJECT</a:t>
            </a:r>
            <a:br>
              <a:rPr lang="en-US" dirty="0"/>
            </a:br>
            <a:endParaRPr lang="en-US" dirty="0"/>
          </a:p>
        </p:txBody>
      </p:sp>
      <p:sp>
        <p:nvSpPr>
          <p:cNvPr id="3" name="Content Placeholder 2">
            <a:extLst>
              <a:ext uri="{FF2B5EF4-FFF2-40B4-BE49-F238E27FC236}">
                <a16:creationId xmlns:a16="http://schemas.microsoft.com/office/drawing/2014/main" id="{66867D16-F7EC-4945-B227-38F36D321814}"/>
              </a:ext>
            </a:extLst>
          </p:cNvPr>
          <p:cNvSpPr>
            <a:spLocks noGrp="1"/>
          </p:cNvSpPr>
          <p:nvPr>
            <p:ph idx="1"/>
          </p:nvPr>
        </p:nvSpPr>
        <p:spPr>
          <a:xfrm>
            <a:off x="1097280" y="1819922"/>
            <a:ext cx="10058400" cy="4049172"/>
          </a:xfrm>
        </p:spPr>
        <p:txBody>
          <a:bodyPr/>
          <a:lstStyle/>
          <a:p>
            <a:r>
              <a:rPr lang="en-US" dirty="0"/>
              <a:t>In this project mainly 2 modules are there.</a:t>
            </a:r>
          </a:p>
          <a:p>
            <a:endParaRPr lang="en-US" dirty="0"/>
          </a:p>
          <a:p>
            <a:r>
              <a:rPr lang="en-US" dirty="0"/>
              <a:t>1. Admin</a:t>
            </a:r>
          </a:p>
          <a:p>
            <a:r>
              <a:rPr lang="en-US" dirty="0"/>
              <a:t>2. Donor </a:t>
            </a:r>
          </a:p>
          <a:p>
            <a:endParaRPr lang="en-US" dirty="0"/>
          </a:p>
          <a:p>
            <a:endParaRPr lang="en-US" dirty="0"/>
          </a:p>
          <a:p>
            <a:r>
              <a:rPr lang="en-US" dirty="0"/>
              <a:t>Definitions</a:t>
            </a:r>
          </a:p>
          <a:p>
            <a:r>
              <a:rPr lang="en-US" dirty="0"/>
              <a:t>Donor: The person who donate the blood</a:t>
            </a:r>
          </a:p>
          <a:p>
            <a:r>
              <a:rPr lang="en-US" dirty="0"/>
              <a:t>Admin: Person who ensures of keeping a website running efficiently and securely</a:t>
            </a:r>
          </a:p>
          <a:p>
            <a:endParaRPr lang="en-US" dirty="0"/>
          </a:p>
        </p:txBody>
      </p:sp>
    </p:spTree>
    <p:extLst>
      <p:ext uri="{BB962C8B-B14F-4D97-AF65-F5344CB8AC3E}">
        <p14:creationId xmlns:p14="http://schemas.microsoft.com/office/powerpoint/2010/main" val="28856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32926C-5C54-4FFA-B5EE-ED50327C55BF}"/>
              </a:ext>
            </a:extLst>
          </p:cNvPr>
          <p:cNvSpPr>
            <a:spLocks noGrp="1"/>
          </p:cNvSpPr>
          <p:nvPr>
            <p:ph idx="1"/>
          </p:nvPr>
        </p:nvSpPr>
        <p:spPr>
          <a:xfrm>
            <a:off x="275208" y="363984"/>
            <a:ext cx="11043821" cy="5814874"/>
          </a:xfrm>
        </p:spPr>
        <p:txBody>
          <a:bodyPr>
            <a:normAutofit fontScale="70000" lnSpcReduction="20000"/>
          </a:bodyPr>
          <a:lstStyle/>
          <a:p>
            <a:r>
              <a:rPr lang="en-US" dirty="0"/>
              <a:t>Admin:</a:t>
            </a:r>
          </a:p>
          <a:p>
            <a:endParaRPr lang="en-US" dirty="0"/>
          </a:p>
          <a:p>
            <a:r>
              <a:rPr lang="en-US" dirty="0"/>
              <a:t>This module focuses on the admin only. Each member in a admin is asked make a user id and password, which identifies him uniquely. The member is given a login form. he enters the login details user id and password. The options given to the user are</a:t>
            </a:r>
          </a:p>
          <a:p>
            <a:r>
              <a:rPr lang="en-US" dirty="0"/>
              <a:t>•Maintain donor details</a:t>
            </a:r>
          </a:p>
          <a:p>
            <a:r>
              <a:rPr lang="en-US" dirty="0"/>
              <a:t>•Update donor details</a:t>
            </a:r>
          </a:p>
          <a:p>
            <a:r>
              <a:rPr lang="en-US" dirty="0"/>
              <a:t>•Maintain Visitors Experiences</a:t>
            </a:r>
          </a:p>
          <a:p>
            <a:r>
              <a:rPr lang="en-US" dirty="0"/>
              <a:t>•Logout/Login</a:t>
            </a:r>
          </a:p>
          <a:p>
            <a:endParaRPr lang="en-US" dirty="0"/>
          </a:p>
          <a:p>
            <a:r>
              <a:rPr lang="en-US" dirty="0"/>
              <a:t>Change Password</a:t>
            </a:r>
          </a:p>
          <a:p>
            <a:r>
              <a:rPr lang="en-US" dirty="0"/>
              <a:t>Whenever a user wants to change his / her password he can select the forgot password option. The system displays the form, which asks him for his old password and new password. The system then compares the old password with the existing password in the database</a:t>
            </a:r>
          </a:p>
          <a:p>
            <a:endParaRPr lang="en-US" dirty="0"/>
          </a:p>
          <a:p>
            <a:endParaRPr lang="en-US" dirty="0"/>
          </a:p>
          <a:p>
            <a:endParaRPr lang="en-US" dirty="0"/>
          </a:p>
          <a:p>
            <a:r>
              <a:rPr lang="en-US" dirty="0"/>
              <a:t>Donor:</a:t>
            </a:r>
          </a:p>
          <a:p>
            <a:endParaRPr lang="en-US" dirty="0"/>
          </a:p>
          <a:p>
            <a:r>
              <a:rPr lang="en-US" dirty="0"/>
              <a:t>Each member in a Donor is given a user id and password, which identifies him uniquely. The member is given a login form. he enters the login details user id and password. The options given to each member are Change password.</a:t>
            </a:r>
          </a:p>
          <a:p>
            <a:endParaRPr lang="en-US" dirty="0"/>
          </a:p>
        </p:txBody>
      </p:sp>
    </p:spTree>
    <p:extLst>
      <p:ext uri="{BB962C8B-B14F-4D97-AF65-F5344CB8AC3E}">
        <p14:creationId xmlns:p14="http://schemas.microsoft.com/office/powerpoint/2010/main" val="806325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FE33-0367-4FCD-B031-FCAF97C9F952}"/>
              </a:ext>
            </a:extLst>
          </p:cNvPr>
          <p:cNvSpPr>
            <a:spLocks noGrp="1"/>
          </p:cNvSpPr>
          <p:nvPr>
            <p:ph type="title"/>
          </p:nvPr>
        </p:nvSpPr>
        <p:spPr/>
        <p:txBody>
          <a:bodyPr>
            <a:normAutofit fontScale="90000"/>
          </a:bodyPr>
          <a:lstStyle/>
          <a:p>
            <a:r>
              <a:rPr lang="en-US" dirty="0"/>
              <a:t>Class C</a:t>
            </a:r>
            <a:br>
              <a:rPr lang="en-US" dirty="0"/>
            </a:br>
            <a:r>
              <a:rPr lang="en-US" dirty="0"/>
              <a:t>Results</a:t>
            </a:r>
            <a:br>
              <a:rPr lang="en-US" dirty="0"/>
            </a:br>
            <a:endParaRPr lang="en-US" dirty="0"/>
          </a:p>
        </p:txBody>
      </p:sp>
      <p:pic>
        <p:nvPicPr>
          <p:cNvPr id="4" name="Content Placeholder 3">
            <a:extLst>
              <a:ext uri="{FF2B5EF4-FFF2-40B4-BE49-F238E27FC236}">
                <a16:creationId xmlns:a16="http://schemas.microsoft.com/office/drawing/2014/main" id="{71633F26-2C27-468F-A9BF-DA7C05C50F97}"/>
              </a:ext>
            </a:extLst>
          </p:cNvPr>
          <p:cNvPicPr>
            <a:picLocks noGrp="1" noChangeAspect="1"/>
          </p:cNvPicPr>
          <p:nvPr>
            <p:ph idx="1"/>
          </p:nvPr>
        </p:nvPicPr>
        <p:blipFill>
          <a:blip r:embed="rId2"/>
          <a:stretch>
            <a:fillRect/>
          </a:stretch>
        </p:blipFill>
        <p:spPr>
          <a:xfrm>
            <a:off x="3403713" y="1846263"/>
            <a:ext cx="5444900" cy="4022725"/>
          </a:xfrm>
          <a:prstGeom prst="rect">
            <a:avLst/>
          </a:prstGeom>
        </p:spPr>
      </p:pic>
    </p:spTree>
    <p:extLst>
      <p:ext uri="{BB962C8B-B14F-4D97-AF65-F5344CB8AC3E}">
        <p14:creationId xmlns:p14="http://schemas.microsoft.com/office/powerpoint/2010/main" val="405066709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TotalTime>
  <Words>1006</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Calibri Light</vt:lpstr>
      <vt:lpstr>Retrospect</vt:lpstr>
      <vt:lpstr>FINAL PROJECT REPORT ON “BLOOD BANK MANAGEMENT SYSTEM” </vt:lpstr>
      <vt:lpstr> Submitted By: </vt:lpstr>
      <vt:lpstr> Contents</vt:lpstr>
      <vt:lpstr>CLASS A BRIEF INTRODUCTION </vt:lpstr>
      <vt:lpstr>Requirements</vt:lpstr>
      <vt:lpstr>PowerPoint Presentation</vt:lpstr>
      <vt:lpstr> Class B SCOPE OF THE PROJECT </vt:lpstr>
      <vt:lpstr>PowerPoint Presentation</vt:lpstr>
      <vt:lpstr>Class C Results </vt:lpstr>
      <vt:lpstr>PowerPoint Presentation</vt:lpstr>
      <vt:lpstr>Code:</vt:lpstr>
      <vt:lpstr>PowerPoint Presentation</vt:lpstr>
      <vt:lpstr>Class D Future scope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REPORT ON “BLOOD BANK MANAGEMENT SYSTEM” </dc:title>
  <dc:creator>DIBYAJYOTI DEV RAY</dc:creator>
  <cp:lastModifiedBy>DIBYAJYOTI DEV RAY</cp:lastModifiedBy>
  <cp:revision>2</cp:revision>
  <dcterms:created xsi:type="dcterms:W3CDTF">2021-07-13T13:30:30Z</dcterms:created>
  <dcterms:modified xsi:type="dcterms:W3CDTF">2021-07-13T13:46:37Z</dcterms:modified>
</cp:coreProperties>
</file>